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285" r:id="rId3"/>
    <p:sldId id="265" r:id="rId4"/>
    <p:sldId id="288" r:id="rId5"/>
    <p:sldId id="266" r:id="rId6"/>
    <p:sldId id="260" r:id="rId7"/>
    <p:sldId id="261" r:id="rId8"/>
    <p:sldId id="268" r:id="rId9"/>
    <p:sldId id="267" r:id="rId10"/>
    <p:sldId id="262" r:id="rId11"/>
    <p:sldId id="263" r:id="rId12"/>
    <p:sldId id="300" r:id="rId13"/>
    <p:sldId id="264" r:id="rId14"/>
    <p:sldId id="271" r:id="rId15"/>
    <p:sldId id="257" r:id="rId16"/>
    <p:sldId id="258" r:id="rId17"/>
    <p:sldId id="270" r:id="rId18"/>
    <p:sldId id="281" r:id="rId19"/>
    <p:sldId id="283" r:id="rId20"/>
    <p:sldId id="282" r:id="rId21"/>
    <p:sldId id="287" r:id="rId22"/>
    <p:sldId id="299" r:id="rId23"/>
    <p:sldId id="307" r:id="rId24"/>
    <p:sldId id="280" r:id="rId25"/>
    <p:sldId id="306" r:id="rId26"/>
    <p:sldId id="272" r:id="rId27"/>
    <p:sldId id="284" r:id="rId28"/>
    <p:sldId id="273" r:id="rId29"/>
    <p:sldId id="274" r:id="rId30"/>
    <p:sldId id="275" r:id="rId31"/>
    <p:sldId id="276" r:id="rId32"/>
    <p:sldId id="290" r:id="rId33"/>
    <p:sldId id="289" r:id="rId34"/>
    <p:sldId id="297" r:id="rId35"/>
    <p:sldId id="298" r:id="rId36"/>
    <p:sldId id="277" r:id="rId37"/>
    <p:sldId id="278" r:id="rId38"/>
    <p:sldId id="279" r:id="rId39"/>
    <p:sldId id="286" r:id="rId40"/>
    <p:sldId id="308" r:id="rId41"/>
    <p:sldId id="309" r:id="rId42"/>
    <p:sldId id="292" r:id="rId43"/>
    <p:sldId id="293" r:id="rId44"/>
    <p:sldId id="296" r:id="rId45"/>
    <p:sldId id="291" r:id="rId46"/>
    <p:sldId id="295" r:id="rId47"/>
    <p:sldId id="294" r:id="rId48"/>
    <p:sldId id="301" r:id="rId49"/>
    <p:sldId id="302" r:id="rId50"/>
    <p:sldId id="303" r:id="rId51"/>
    <p:sldId id="304" r:id="rId52"/>
    <p:sldId id="305" r:id="rId53"/>
    <p:sldId id="310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</p14:sldIdLst>
        </p14:section>
        <p14:section name="Early examples" id="{343B4267-B274-468F-94C6-B0E76C4CA937}">
          <p14:sldIdLst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280"/>
            <p14:sldId id="306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289"/>
            <p14:sldId id="297"/>
            <p14:sldId id="298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  <p14:sldId id="303"/>
            <p14:sldId id="304"/>
            <p14:sldId id="305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27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dynamic, interactive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2016 US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Doug Jones, over rival Republican, Roy Moore.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Hilary Clinton – Donald Trump contest the needle earned a place in media</a:t>
            </a:r>
          </a:p>
          <a:p>
            <a:r>
              <a:rPr lang="en-US" dirty="0"/>
              <a:t>infamy. “For much of the night, ‘the needle’ — a quivering indicator of which</a:t>
            </a:r>
          </a:p>
          <a:p>
            <a:r>
              <a:rPr lang="en-US" dirty="0"/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fivethirtyeight.com 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color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 size ~ likes &amp; shares on social media</a:t>
            </a:r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r>
              <a:rPr lang="en-US" dirty="0"/>
              <a:t>Satellite journalism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NYT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76072 w 2133600"/>
              <a:gd name="connsiteY1" fmla="*/ 0 h 1477328"/>
              <a:gd name="connsiteX2" fmla="*/ 1109472 w 2133600"/>
              <a:gd name="connsiteY2" fmla="*/ 0 h 1477328"/>
              <a:gd name="connsiteX3" fmla="*/ 1664208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40565 h 1477328"/>
              <a:gd name="connsiteX7" fmla="*/ 2133600 w 2133600"/>
              <a:gd name="connsiteY7" fmla="*/ 1477328 h 1477328"/>
              <a:gd name="connsiteX8" fmla="*/ 1557528 w 2133600"/>
              <a:gd name="connsiteY8" fmla="*/ 1477328 h 1477328"/>
              <a:gd name="connsiteX9" fmla="*/ 1024128 w 2133600"/>
              <a:gd name="connsiteY9" fmla="*/ 1477328 h 1477328"/>
              <a:gd name="connsiteX10" fmla="*/ 554736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999659 h 1477328"/>
              <a:gd name="connsiteX13" fmla="*/ 0 w 2133600"/>
              <a:gd name="connsiteY13" fmla="*/ 477669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NYT: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130611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gun ownership &amp; murders?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NYT: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laws on gun ownership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competitive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/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Democrats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C8C4B-60DD-4DAF-8C12-FD1D77D4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81" y="2401156"/>
            <a:ext cx="6624637" cy="4315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477520 w 3048000"/>
              <a:gd name="connsiteY1" fmla="*/ 0 h 3693319"/>
              <a:gd name="connsiteX2" fmla="*/ 894080 w 3048000"/>
              <a:gd name="connsiteY2" fmla="*/ 0 h 3693319"/>
              <a:gd name="connsiteX3" fmla="*/ 1463040 w 3048000"/>
              <a:gd name="connsiteY3" fmla="*/ 0 h 3693319"/>
              <a:gd name="connsiteX4" fmla="*/ 1940560 w 3048000"/>
              <a:gd name="connsiteY4" fmla="*/ 0 h 3693319"/>
              <a:gd name="connsiteX5" fmla="*/ 241808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53751 h 3693319"/>
              <a:gd name="connsiteX8" fmla="*/ 3048000 w 3048000"/>
              <a:gd name="connsiteY8" fmla="*/ 981368 h 3693319"/>
              <a:gd name="connsiteX9" fmla="*/ 3048000 w 3048000"/>
              <a:gd name="connsiteY9" fmla="*/ 1435118 h 3693319"/>
              <a:gd name="connsiteX10" fmla="*/ 3048000 w 3048000"/>
              <a:gd name="connsiteY10" fmla="*/ 1888869 h 3693319"/>
              <a:gd name="connsiteX11" fmla="*/ 3048000 w 3048000"/>
              <a:gd name="connsiteY11" fmla="*/ 2416486 h 3693319"/>
              <a:gd name="connsiteX12" fmla="*/ 3048000 w 3048000"/>
              <a:gd name="connsiteY12" fmla="*/ 2981036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92960 w 3048000"/>
              <a:gd name="connsiteY15" fmla="*/ 3693319 h 3693319"/>
              <a:gd name="connsiteX16" fmla="*/ 1584960 w 3048000"/>
              <a:gd name="connsiteY16" fmla="*/ 3693319 h 3693319"/>
              <a:gd name="connsiteX17" fmla="*/ 1016000 w 3048000"/>
              <a:gd name="connsiteY17" fmla="*/ 3693319 h 3693319"/>
              <a:gd name="connsiteX18" fmla="*/ 50800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239568 h 3693319"/>
              <a:gd name="connsiteX21" fmla="*/ 0 w 3048000"/>
              <a:gd name="connsiteY21" fmla="*/ 2748885 h 3693319"/>
              <a:gd name="connsiteX22" fmla="*/ 0 w 3048000"/>
              <a:gd name="connsiteY22" fmla="*/ 2147401 h 3693319"/>
              <a:gd name="connsiteX23" fmla="*/ 0 w 3048000"/>
              <a:gd name="connsiteY23" fmla="*/ 1619784 h 3693319"/>
              <a:gd name="connsiteX24" fmla="*/ 0 w 3048000"/>
              <a:gd name="connsiteY24" fmla="*/ 1129100 h 3693319"/>
              <a:gd name="connsiteX25" fmla="*/ 0 w 3048000"/>
              <a:gd name="connsiteY25" fmla="*/ 712283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06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075038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our system, you will be able to find your MP - or any member - and look at their records directly. For every page for every MP, you will be able to: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black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has resulted in journalists gaining a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La Pampa gold mine in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Planet Labs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705600" y="60198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</a:t>
            </a:r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DDJ reflects increased interaction between journalists and  {visualization design, computer science and statistics}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Satellite journalism</a:t>
            </a:r>
          </a:p>
          <a:p>
            <a:pPr lvl="1"/>
            <a:r>
              <a:rPr lang="en-US" dirty="0"/>
              <a:t>Crowd sourcing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4604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There was overwhelming evidence for the cause of destruction.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8552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“hierarchical Bayes”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71" y="2438400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Magic Wall,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7323</TotalTime>
  <Words>3105</Words>
  <Application>Microsoft Office PowerPoint</Application>
  <PresentationFormat>On-screen Show (4:3)</PresentationFormat>
  <Paragraphs>354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Seatbelts: Story telling</vt:lpstr>
      <vt:lpstr>NYT: Gun deaths &amp; policy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Financial Times COVID tracker</vt:lpstr>
      <vt:lpstr>Reuters COVID tracker</vt:lpstr>
      <vt:lpstr>PowerPoint Presentation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Satellite Journalism</vt:lpstr>
      <vt:lpstr>Satellite Journalism</vt:lpstr>
      <vt:lpstr>PowerPoint Presentation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138</cp:revision>
  <dcterms:created xsi:type="dcterms:W3CDTF">2017-10-14T20:35:56Z</dcterms:created>
  <dcterms:modified xsi:type="dcterms:W3CDTF">2022-03-28T16:50:05Z</dcterms:modified>
</cp:coreProperties>
</file>